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Category 1 - 10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Category 1 - 20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457200">
              <a:spcBef>
                <a:spcPts val="400"/>
              </a:spcBef>
              <a:buSzTx/>
              <a:buNone/>
              <a:defRPr sz="2000"/>
            </a:lvl2pPr>
            <a:lvl3pPr marL="0" indent="914400">
              <a:spcBef>
                <a:spcPts val="400"/>
              </a:spcBef>
              <a:buSzTx/>
              <a:buNone/>
              <a:defRPr sz="2000"/>
            </a:lvl3pPr>
            <a:lvl4pPr marL="0" indent="1371600">
              <a:spcBef>
                <a:spcPts val="400"/>
              </a:spcBef>
              <a:buSzTx/>
              <a:buNone/>
              <a:defRPr sz="2000"/>
            </a:lvl4pPr>
            <a:lvl5pPr marL="0" indent="1828800">
              <a:spcBef>
                <a:spcPts val="400"/>
              </a:spcBef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None/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.xml"/><Relationship Id="rId18" Type="http://schemas.openxmlformats.org/officeDocument/2006/relationships/slide" Target="slide5.xml"/><Relationship Id="rId26" Type="http://schemas.openxmlformats.org/officeDocument/2006/relationships/slide" Target="slide21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24.xml"/><Relationship Id="rId25" Type="http://schemas.openxmlformats.org/officeDocument/2006/relationships/slide" Target="slide16.xml"/><Relationship Id="rId2" Type="http://schemas.openxmlformats.org/officeDocument/2006/relationships/image" Target="../media/image1.gif"/><Relationship Id="rId16" Type="http://schemas.openxmlformats.org/officeDocument/2006/relationships/slide" Target="slide1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slide" Target="slide18.xml"/><Relationship Id="rId24" Type="http://schemas.openxmlformats.org/officeDocument/2006/relationships/slide" Target="slide11.xml"/><Relationship Id="rId5" Type="http://schemas.openxmlformats.org/officeDocument/2006/relationships/slide" Target="slide12.xml"/><Relationship Id="rId15" Type="http://schemas.openxmlformats.org/officeDocument/2006/relationships/slide" Target="slide14.xml"/><Relationship Id="rId23" Type="http://schemas.openxmlformats.org/officeDocument/2006/relationships/slide" Target="slide6.xml"/><Relationship Id="rId28" Type="http://schemas.openxmlformats.org/officeDocument/2006/relationships/image" Target="../media/image2.png"/><Relationship Id="rId10" Type="http://schemas.openxmlformats.org/officeDocument/2006/relationships/slide" Target="slide13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25.xml"/><Relationship Id="rId27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160" descr="Picture 160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4800" y="0"/>
            <a:ext cx="950913" cy="1143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Text Box 5"/>
          <p:cNvSpPr txBox="1"/>
          <p:nvPr/>
        </p:nvSpPr>
        <p:spPr>
          <a:xfrm>
            <a:off x="1524000" y="0"/>
            <a:ext cx="5943600" cy="764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8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GENETICS Jeopardy</a:t>
            </a:r>
          </a:p>
        </p:txBody>
      </p:sp>
      <p:graphicFrame>
        <p:nvGraphicFramePr>
          <p:cNvPr id="114" name="Group 159"/>
          <p:cNvGraphicFramePr/>
          <p:nvPr/>
        </p:nvGraphicFramePr>
        <p:xfrm>
          <a:off x="457200" y="1143000"/>
          <a:ext cx="8382000" cy="541020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356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sz="1600" b="1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rPr>
                        <a:t>Category 1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sz="1600" b="1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rPr>
                        <a:t>Category 2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sz="1600" b="1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rPr>
                        <a:t>Category 3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sz="1600" b="1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rPr>
                        <a:t>Category 4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/>
                      </a:pPr>
                      <a:r>
                        <a:rPr sz="1600" b="1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rPr>
                        <a:t>Category 5</a:t>
                      </a:r>
                    </a:p>
                  </a:txBody>
                  <a:tcPr marL="45720" marR="45720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3" action="ppaction://hlinksldjump"/>
                        </a:rPr>
                        <a:t>10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4" action="ppaction://hlinksldjump"/>
                        </a:rPr>
                        <a:t>10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5" action="ppaction://hlinksldjump"/>
                        </a:rPr>
                        <a:t>10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6" action="ppaction://hlinksldjump"/>
                        </a:rPr>
                        <a:t>10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7" action="ppaction://hlinksldjump"/>
                        </a:rPr>
                        <a:t>10</a:t>
                      </a:r>
                    </a:p>
                  </a:txBody>
                  <a:tcPr marL="45720" marR="45720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8" action="ppaction://hlinksldjump"/>
                        </a:rPr>
                        <a:t>20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9" action="ppaction://hlinksldjump"/>
                        </a:rPr>
                        <a:t>20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10" action="ppaction://hlinksldjump"/>
                        </a:rPr>
                        <a:t>20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11" action="ppaction://hlinksldjump"/>
                        </a:rPr>
                        <a:t>20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12" action="ppaction://hlinksldjump"/>
                        </a:rPr>
                        <a:t>20</a:t>
                      </a:r>
                    </a:p>
                  </a:txBody>
                  <a:tcPr marL="45720" marR="45720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13" action="ppaction://hlinksldjump"/>
                        </a:rPr>
                        <a:t>30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14" action="ppaction://hlinksldjump"/>
                        </a:rPr>
                        <a:t>30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15" action="ppaction://hlinksldjump"/>
                        </a:rPr>
                        <a:t>30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16" action="ppaction://hlinksldjump"/>
                        </a:rPr>
                        <a:t>30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17" action="ppaction://hlinksldjump"/>
                        </a:rPr>
                        <a:t>30</a:t>
                      </a:r>
                    </a:p>
                  </a:txBody>
                  <a:tcPr marL="45720" marR="45720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18" action="ppaction://hlinksldjump"/>
                        </a:rPr>
                        <a:t>40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19" action="ppaction://hlinksldjump"/>
                        </a:rPr>
                        <a:t>40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20" action="ppaction://hlinksldjump"/>
                        </a:rPr>
                        <a:t>40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21" action="ppaction://hlinksldjump"/>
                        </a:rPr>
                        <a:t>40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22" action="ppaction://hlinksldjump"/>
                        </a:rPr>
                        <a:t>40</a:t>
                      </a:r>
                    </a:p>
                  </a:txBody>
                  <a:tcPr marL="45720" marR="45720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23" action="ppaction://hlinksldjump"/>
                        </a:rPr>
                        <a:t>50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24" action="ppaction://hlinksldjump"/>
                        </a:rPr>
                        <a:t>50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25" action="ppaction://hlinksldjump"/>
                        </a:rPr>
                        <a:t>50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26" action="ppaction://hlinksldjump"/>
                        </a:rPr>
                        <a:t>50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800"/>
                        </a:spcBef>
                        <a:defRPr sz="3600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Times New Roman"/>
                        </a:defRPr>
                      </a:pPr>
                      <a:r>
                        <a:rPr u="sng">
                          <a:uFill>
                            <a:solidFill>
                              <a:schemeClr val="accent3">
                                <a:lumOff val="44000"/>
                              </a:schemeClr>
                            </a:solidFill>
                          </a:uFill>
                          <a:hlinkClick r:id="rId27" action="ppaction://hlinksldjump"/>
                        </a:rPr>
                        <a:t>50</a:t>
                      </a:r>
                    </a:p>
                  </a:txBody>
                  <a:tcPr marL="45720" marR="45720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5" name="Picture 162" descr="Picture 162"/>
          <p:cNvPicPr>
            <a:picLocks noChangeAspect="1"/>
          </p:cNvPicPr>
          <p:nvPr/>
        </p:nvPicPr>
        <p:blipFill>
          <a:blip r:embed="rId28">
            <a:extLst/>
          </a:blip>
          <a:stretch>
            <a:fillRect/>
          </a:stretch>
        </p:blipFill>
        <p:spPr>
          <a:xfrm>
            <a:off x="7620000" y="304800"/>
            <a:ext cx="1524000" cy="7461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 Box 4"/>
          <p:cNvSpPr txBox="1"/>
          <p:nvPr/>
        </p:nvSpPr>
        <p:spPr>
          <a:xfrm>
            <a:off x="2209800" y="1752600"/>
            <a:ext cx="5931878" cy="1138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r>
              <a:t>What happened with Mendel’s </a:t>
            </a:r>
          </a:p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r>
              <a:t>F2?</a:t>
            </a:r>
          </a:p>
        </p:txBody>
      </p:sp>
      <p:pic>
        <p:nvPicPr>
          <p:cNvPr id="155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TextBox 3"/>
          <p:cNvSpPr txBox="1"/>
          <p:nvPr/>
        </p:nvSpPr>
        <p:spPr>
          <a:xfrm>
            <a:off x="3093718" y="3886200"/>
            <a:ext cx="3154682" cy="2205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00"/>
                </a:solidFill>
              </a:defRPr>
            </a:lvl1pPr>
          </a:lstStyle>
          <a:p>
            <a:r>
              <a:t>recessive traits reappeared that were masked in the F1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1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 Box 4"/>
          <p:cNvSpPr txBox="1"/>
          <p:nvPr/>
        </p:nvSpPr>
        <p:spPr>
          <a:xfrm>
            <a:off x="1076325" y="1666963"/>
            <a:ext cx="6566109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What are Punnett squares used for?</a:t>
            </a:r>
          </a:p>
        </p:txBody>
      </p:sp>
      <p:pic>
        <p:nvPicPr>
          <p:cNvPr id="159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TextBox 3"/>
          <p:cNvSpPr txBox="1"/>
          <p:nvPr/>
        </p:nvSpPr>
        <p:spPr>
          <a:xfrm>
            <a:off x="3276600" y="3395602"/>
            <a:ext cx="3200400" cy="1672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00"/>
                </a:solidFill>
              </a:defRPr>
            </a:lvl1pPr>
          </a:lstStyle>
          <a:p>
            <a:r>
              <a:t>predicting results of genetic crosses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1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 Box 4"/>
          <p:cNvSpPr txBox="1"/>
          <p:nvPr/>
        </p:nvSpPr>
        <p:spPr>
          <a:xfrm>
            <a:off x="2209799" y="1752600"/>
            <a:ext cx="6961248" cy="1138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r>
              <a:t>what explains why gametes get only</a:t>
            </a:r>
          </a:p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r>
              <a:t>one of the homologous chromosomes</a:t>
            </a:r>
          </a:p>
        </p:txBody>
      </p:sp>
      <p:pic>
        <p:nvPicPr>
          <p:cNvPr id="163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TextBox 3"/>
          <p:cNvSpPr txBox="1"/>
          <p:nvPr/>
        </p:nvSpPr>
        <p:spPr>
          <a:xfrm>
            <a:off x="1524000" y="3505200"/>
            <a:ext cx="6324600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00"/>
                </a:solidFill>
              </a:defRPr>
            </a:lvl1pPr>
          </a:lstStyle>
          <a:p>
            <a:r>
              <a:t>law of segregation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1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 Box 4"/>
          <p:cNvSpPr txBox="1"/>
          <p:nvPr/>
        </p:nvSpPr>
        <p:spPr>
          <a:xfrm>
            <a:off x="77491" y="1091071"/>
            <a:ext cx="9156611" cy="1138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What explains the randomness of which gametes get the maternal or paternal chromosome?</a:t>
            </a:r>
          </a:p>
        </p:txBody>
      </p:sp>
      <p:pic>
        <p:nvPicPr>
          <p:cNvPr id="167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TextBox 3"/>
          <p:cNvSpPr txBox="1"/>
          <p:nvPr/>
        </p:nvSpPr>
        <p:spPr>
          <a:xfrm>
            <a:off x="3124200" y="3429000"/>
            <a:ext cx="2667000" cy="1672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00"/>
                </a:solidFill>
              </a:defRPr>
            </a:lvl1pPr>
          </a:lstStyle>
          <a:p>
            <a:r>
              <a:t>law of independent assortment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1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 Box 4"/>
          <p:cNvSpPr txBox="1"/>
          <p:nvPr/>
        </p:nvSpPr>
        <p:spPr>
          <a:xfrm>
            <a:off x="304800" y="1752599"/>
            <a:ext cx="8953969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A 1:2:1 ratio results from</a:t>
            </a:r>
          </a:p>
        </p:txBody>
      </p:sp>
      <p:pic>
        <p:nvPicPr>
          <p:cNvPr id="171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TextBox 3"/>
          <p:cNvSpPr txBox="1"/>
          <p:nvPr/>
        </p:nvSpPr>
        <p:spPr>
          <a:xfrm>
            <a:off x="3581400" y="3429000"/>
            <a:ext cx="2590800" cy="2739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00"/>
                </a:solidFill>
              </a:defRPr>
            </a:lvl1pPr>
          </a:lstStyle>
          <a:p>
            <a:r>
              <a:t>Incomplete dominance of a monohybrid cross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1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 Box 4"/>
          <p:cNvSpPr txBox="1"/>
          <p:nvPr/>
        </p:nvSpPr>
        <p:spPr>
          <a:xfrm>
            <a:off x="797512" y="1415629"/>
            <a:ext cx="8014951" cy="2205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r>
              <a:t>A cross of a large and small resulting in</a:t>
            </a:r>
          </a:p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r>
              <a:t>a medium could be what two possibilities?</a:t>
            </a:r>
          </a:p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r>
              <a:t>*This is a true daily double!!!!</a:t>
            </a:r>
          </a:p>
        </p:txBody>
      </p:sp>
      <p:pic>
        <p:nvPicPr>
          <p:cNvPr id="175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TextBox 3"/>
          <p:cNvSpPr txBox="1"/>
          <p:nvPr/>
        </p:nvSpPr>
        <p:spPr>
          <a:xfrm>
            <a:off x="2876550" y="4191000"/>
            <a:ext cx="2590800" cy="2205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00"/>
                </a:solidFill>
              </a:defRPr>
            </a:lvl1pPr>
          </a:lstStyle>
          <a:p>
            <a:r>
              <a:t>incomplete dominance OR polygenic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1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 Box 4"/>
          <p:cNvSpPr txBox="1"/>
          <p:nvPr/>
        </p:nvSpPr>
        <p:spPr>
          <a:xfrm>
            <a:off x="1114425" y="1152434"/>
            <a:ext cx="8065180" cy="1138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r>
              <a:t>What blood types are possible in a cross of</a:t>
            </a:r>
          </a:p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r>
              <a:t>a B person and a O person?</a:t>
            </a:r>
          </a:p>
        </p:txBody>
      </p:sp>
      <p:pic>
        <p:nvPicPr>
          <p:cNvPr id="179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TextBox 3">
            <a:hlinkClick r:id="" action="ppaction://hlinkshowjump?jump=firstslide"/>
          </p:cNvPr>
          <p:cNvSpPr txBox="1"/>
          <p:nvPr/>
        </p:nvSpPr>
        <p:spPr>
          <a:xfrm>
            <a:off x="3048000" y="3276600"/>
            <a:ext cx="2667000" cy="1138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3600">
                <a:solidFill>
                  <a:srgbClr val="FFFF00"/>
                </a:solidFill>
              </a:defRPr>
            </a:pPr>
            <a:r>
              <a:t>B </a:t>
            </a:r>
          </a:p>
          <a:p>
            <a:pPr>
              <a:defRPr sz="3600">
                <a:solidFill>
                  <a:srgbClr val="FFFF00"/>
                </a:solidFill>
              </a:defRPr>
            </a:pPr>
            <a:r>
              <a:t> O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1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 Box 4"/>
          <p:cNvSpPr txBox="1"/>
          <p:nvPr/>
        </p:nvSpPr>
        <p:spPr>
          <a:xfrm>
            <a:off x="1171575" y="1752599"/>
            <a:ext cx="7029450" cy="1138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Which system determines sex in birds?</a:t>
            </a:r>
          </a:p>
        </p:txBody>
      </p:sp>
      <p:pic>
        <p:nvPicPr>
          <p:cNvPr id="183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TextBox 3"/>
          <p:cNvSpPr txBox="1"/>
          <p:nvPr/>
        </p:nvSpPr>
        <p:spPr>
          <a:xfrm>
            <a:off x="2133600" y="3657600"/>
            <a:ext cx="5486400" cy="1138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3600">
                <a:solidFill>
                  <a:srgbClr val="FFFF00"/>
                </a:solidFill>
              </a:defRPr>
            </a:pPr>
            <a:r>
              <a:t>ZW-female</a:t>
            </a:r>
          </a:p>
          <a:p>
            <a:pPr>
              <a:defRPr sz="3600">
                <a:solidFill>
                  <a:srgbClr val="FFFF00"/>
                </a:solidFill>
              </a:defRPr>
            </a:pPr>
            <a:r>
              <a:t>ZZ-male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" grpId="1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 Box 4"/>
          <p:cNvSpPr txBox="1"/>
          <p:nvPr/>
        </p:nvSpPr>
        <p:spPr>
          <a:xfrm>
            <a:off x="830040" y="1648645"/>
            <a:ext cx="8115857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Which system determines sex in mammals?</a:t>
            </a:r>
          </a:p>
        </p:txBody>
      </p:sp>
      <p:pic>
        <p:nvPicPr>
          <p:cNvPr id="187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TextBox 3"/>
          <p:cNvSpPr txBox="1"/>
          <p:nvPr/>
        </p:nvSpPr>
        <p:spPr>
          <a:xfrm>
            <a:off x="2590800" y="3810000"/>
            <a:ext cx="2971800" cy="1138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3600">
                <a:solidFill>
                  <a:srgbClr val="FFFF00"/>
                </a:solidFill>
              </a:defRPr>
            </a:pPr>
            <a:r>
              <a:t>XX-female</a:t>
            </a:r>
          </a:p>
          <a:p>
            <a:pPr>
              <a:defRPr sz="3600">
                <a:solidFill>
                  <a:srgbClr val="FFFF00"/>
                </a:solidFill>
              </a:defRPr>
            </a:pPr>
            <a:r>
              <a:t>XY-male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1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 Box 4"/>
          <p:cNvSpPr txBox="1"/>
          <p:nvPr/>
        </p:nvSpPr>
        <p:spPr>
          <a:xfrm>
            <a:off x="1676400" y="1752600"/>
            <a:ext cx="7091606" cy="1138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Which system determines sex in bees and ants?</a:t>
            </a:r>
          </a:p>
        </p:txBody>
      </p:sp>
      <p:pic>
        <p:nvPicPr>
          <p:cNvPr id="191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TextBox 3"/>
          <p:cNvSpPr txBox="1"/>
          <p:nvPr/>
        </p:nvSpPr>
        <p:spPr>
          <a:xfrm>
            <a:off x="2819400" y="4038600"/>
            <a:ext cx="3810000" cy="1138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3600">
                <a:solidFill>
                  <a:srgbClr val="FFFF00"/>
                </a:solidFill>
              </a:defRPr>
            </a:pPr>
            <a:r>
              <a:t>diploid-female</a:t>
            </a:r>
          </a:p>
          <a:p>
            <a:pPr>
              <a:defRPr sz="3600">
                <a:solidFill>
                  <a:srgbClr val="FFFF00"/>
                </a:solidFill>
              </a:defRPr>
            </a:pPr>
            <a:r>
              <a:t>haploid-male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 Box 4"/>
          <p:cNvSpPr txBox="1"/>
          <p:nvPr/>
        </p:nvSpPr>
        <p:spPr>
          <a:xfrm>
            <a:off x="2209800" y="1752600"/>
            <a:ext cx="4441825" cy="1672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Three reasons fruit flies make great genetic organisms</a:t>
            </a:r>
          </a:p>
        </p:txBody>
      </p:sp>
      <p:pic>
        <p:nvPicPr>
          <p:cNvPr id="118" name="Picture 6" descr="Picture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extBox 3"/>
          <p:cNvSpPr txBox="1"/>
          <p:nvPr/>
        </p:nvSpPr>
        <p:spPr>
          <a:xfrm>
            <a:off x="1981200" y="3429000"/>
            <a:ext cx="4724400" cy="2205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60947" indent="-360947">
              <a:buSzPct val="100000"/>
              <a:buChar char="•"/>
              <a:defRPr sz="3600">
                <a:solidFill>
                  <a:srgbClr val="FFFF00"/>
                </a:solidFill>
              </a:defRPr>
            </a:pPr>
            <a:r>
              <a:t>prolific breeders</a:t>
            </a:r>
          </a:p>
          <a:p>
            <a:pPr marL="360947" indent="-360947">
              <a:buSzPct val="100000"/>
              <a:buChar char="•"/>
              <a:defRPr sz="3600">
                <a:solidFill>
                  <a:srgbClr val="FFFF00"/>
                </a:solidFill>
              </a:defRPr>
            </a:pPr>
            <a:r>
              <a:t>fast generation time</a:t>
            </a:r>
          </a:p>
          <a:p>
            <a:pPr marL="360947" indent="-360947">
              <a:buSzPct val="100000"/>
              <a:buChar char="•"/>
              <a:defRPr sz="3600">
                <a:solidFill>
                  <a:srgbClr val="FFFF00"/>
                </a:solidFill>
              </a:defRPr>
            </a:pPr>
            <a:r>
              <a:t>four pairs of chromosomes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1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 Box 4"/>
          <p:cNvSpPr txBox="1"/>
          <p:nvPr/>
        </p:nvSpPr>
        <p:spPr>
          <a:xfrm>
            <a:off x="555978" y="1487988"/>
            <a:ext cx="8636681" cy="1138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Which system determines sex in grasshoppers and some other insects?</a:t>
            </a:r>
          </a:p>
        </p:txBody>
      </p:sp>
      <p:pic>
        <p:nvPicPr>
          <p:cNvPr id="195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TextBox 4"/>
          <p:cNvSpPr txBox="1"/>
          <p:nvPr/>
        </p:nvSpPr>
        <p:spPr>
          <a:xfrm>
            <a:off x="2133600" y="4040885"/>
            <a:ext cx="4572000" cy="1138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3600">
                <a:solidFill>
                  <a:srgbClr val="FFFF00"/>
                </a:solidFill>
              </a:defRPr>
            </a:pPr>
            <a:r>
              <a:t>XX-female</a:t>
            </a:r>
          </a:p>
          <a:p>
            <a:pPr>
              <a:defRPr sz="3600">
                <a:solidFill>
                  <a:srgbClr val="FFFF00"/>
                </a:solidFill>
              </a:defRPr>
            </a:pPr>
            <a:r>
              <a:t>XO-male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1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TextBox 3"/>
          <p:cNvSpPr txBox="1"/>
          <p:nvPr/>
        </p:nvSpPr>
        <p:spPr>
          <a:xfrm>
            <a:off x="2438400" y="4419600"/>
            <a:ext cx="6019800" cy="1138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00"/>
                </a:solidFill>
              </a:defRPr>
            </a:lvl1pPr>
          </a:lstStyle>
          <a:p>
            <a:r>
              <a:t>multiple alleles and codominance</a:t>
            </a:r>
          </a:p>
        </p:txBody>
      </p:sp>
      <p:sp>
        <p:nvSpPr>
          <p:cNvPr id="200" name="TextBox 4"/>
          <p:cNvSpPr txBox="1"/>
          <p:nvPr/>
        </p:nvSpPr>
        <p:spPr>
          <a:xfrm>
            <a:off x="2590800" y="1371600"/>
            <a:ext cx="4800600" cy="1672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ABO blood groups represents what TWO types of inheritance?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" grpId="2" animBg="1" advAuto="0"/>
      <p:bldP spid="200" grpId="1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 Box 4"/>
          <p:cNvSpPr txBox="1"/>
          <p:nvPr/>
        </p:nvSpPr>
        <p:spPr>
          <a:xfrm>
            <a:off x="1219199" y="1752600"/>
            <a:ext cx="7710490" cy="1138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r>
              <a:t>Skin pigmentation is an example of what</a:t>
            </a:r>
          </a:p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r>
              <a:t>type of inheritance?</a:t>
            </a:r>
          </a:p>
        </p:txBody>
      </p:sp>
      <p:pic>
        <p:nvPicPr>
          <p:cNvPr id="203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TextBox 3"/>
          <p:cNvSpPr txBox="1"/>
          <p:nvPr/>
        </p:nvSpPr>
        <p:spPr>
          <a:xfrm>
            <a:off x="3657600" y="4038600"/>
            <a:ext cx="2971800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00"/>
                </a:solidFill>
              </a:defRPr>
            </a:lvl1pPr>
          </a:lstStyle>
          <a:p>
            <a:r>
              <a:t>Polygenic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1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 Box 4"/>
          <p:cNvSpPr txBox="1"/>
          <p:nvPr/>
        </p:nvSpPr>
        <p:spPr>
          <a:xfrm>
            <a:off x="1147702" y="1183804"/>
            <a:ext cx="7823856" cy="1138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r>
              <a:t>In a pedigree, if both parents do not show</a:t>
            </a:r>
          </a:p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r>
              <a:t>trait but offspring do, this indicates….</a:t>
            </a:r>
          </a:p>
        </p:txBody>
      </p:sp>
      <p:pic>
        <p:nvPicPr>
          <p:cNvPr id="207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TextBox 3"/>
          <p:cNvSpPr txBox="1"/>
          <p:nvPr/>
        </p:nvSpPr>
        <p:spPr>
          <a:xfrm>
            <a:off x="2971800" y="3124200"/>
            <a:ext cx="3505200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00"/>
                </a:solidFill>
              </a:defRPr>
            </a:lvl1pPr>
          </a:lstStyle>
          <a:p>
            <a:r>
              <a:t>recessive allele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1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 Box 4"/>
          <p:cNvSpPr txBox="1"/>
          <p:nvPr/>
        </p:nvSpPr>
        <p:spPr>
          <a:xfrm>
            <a:off x="1447800" y="1676400"/>
            <a:ext cx="7684106" cy="1138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r>
              <a:t>In a pedigree, if males show it more, this</a:t>
            </a:r>
          </a:p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r>
              <a:t>indicates….</a:t>
            </a:r>
          </a:p>
        </p:txBody>
      </p:sp>
      <p:pic>
        <p:nvPicPr>
          <p:cNvPr id="211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TextBox 3"/>
          <p:cNvSpPr txBox="1"/>
          <p:nvPr/>
        </p:nvSpPr>
        <p:spPr>
          <a:xfrm>
            <a:off x="3429000" y="3581400"/>
            <a:ext cx="3810000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00"/>
                </a:solidFill>
              </a:defRPr>
            </a:lvl1pPr>
          </a:lstStyle>
          <a:p>
            <a:r>
              <a:t>sex-linked recessive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1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TextBox 3"/>
          <p:cNvSpPr txBox="1"/>
          <p:nvPr/>
        </p:nvSpPr>
        <p:spPr>
          <a:xfrm>
            <a:off x="2438400" y="1447800"/>
            <a:ext cx="4846657" cy="2205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amniocentesis and CVS are both used to create an image of the baby’s chromosomes called a ….</a:t>
            </a:r>
          </a:p>
        </p:txBody>
      </p:sp>
      <p:sp>
        <p:nvSpPr>
          <p:cNvPr id="216" name="TextBox 4"/>
          <p:cNvSpPr txBox="1"/>
          <p:nvPr/>
        </p:nvSpPr>
        <p:spPr>
          <a:xfrm>
            <a:off x="2286000" y="3505200"/>
            <a:ext cx="5181600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00"/>
                </a:solidFill>
              </a:defRPr>
            </a:lvl1pPr>
          </a:lstStyle>
          <a:p>
            <a:r>
              <a:t>karyotype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1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 Box 4"/>
          <p:cNvSpPr txBox="1"/>
          <p:nvPr/>
        </p:nvSpPr>
        <p:spPr>
          <a:xfrm>
            <a:off x="2209800" y="1752600"/>
            <a:ext cx="6998529" cy="1138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r>
              <a:t>Caused by a dominant gene and does</a:t>
            </a:r>
          </a:p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r>
              <a:t>not appear until around 35 years old</a:t>
            </a:r>
          </a:p>
        </p:txBody>
      </p:sp>
      <p:pic>
        <p:nvPicPr>
          <p:cNvPr id="219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TextBox 3"/>
          <p:cNvSpPr txBox="1"/>
          <p:nvPr/>
        </p:nvSpPr>
        <p:spPr>
          <a:xfrm>
            <a:off x="2362200" y="4114800"/>
            <a:ext cx="5029200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00"/>
                </a:solidFill>
              </a:defRPr>
            </a:lvl1pPr>
          </a:lstStyle>
          <a:p>
            <a:r>
              <a:t>Huntington’s Disease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 Box 4"/>
          <p:cNvSpPr txBox="1"/>
          <p:nvPr/>
        </p:nvSpPr>
        <p:spPr>
          <a:xfrm>
            <a:off x="129730" y="1299495"/>
            <a:ext cx="9067091" cy="1138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Generation after generation of self-pollinating is an example of</a:t>
            </a:r>
          </a:p>
        </p:txBody>
      </p:sp>
      <p:pic>
        <p:nvPicPr>
          <p:cNvPr id="124" name="Picture 5" descr="Picture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TextBox 3"/>
          <p:cNvSpPr txBox="1"/>
          <p:nvPr/>
        </p:nvSpPr>
        <p:spPr>
          <a:xfrm>
            <a:off x="1905000" y="3429000"/>
            <a:ext cx="4572000" cy="1138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r>
              <a:t>	true-breeding</a:t>
            </a:r>
          </a:p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r>
              <a:t>(pure breds)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 Box 4"/>
          <p:cNvSpPr txBox="1"/>
          <p:nvPr/>
        </p:nvSpPr>
        <p:spPr>
          <a:xfrm>
            <a:off x="609600" y="1752600"/>
            <a:ext cx="7848600" cy="1138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Cross involving organisms heterozygous for two characters (traits)</a:t>
            </a:r>
          </a:p>
        </p:txBody>
      </p:sp>
      <p:pic>
        <p:nvPicPr>
          <p:cNvPr id="130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TextBox 3"/>
          <p:cNvSpPr txBox="1"/>
          <p:nvPr/>
        </p:nvSpPr>
        <p:spPr>
          <a:xfrm>
            <a:off x="1805353" y="4109299"/>
            <a:ext cx="6096001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00"/>
                </a:solidFill>
              </a:defRPr>
            </a:lvl1pPr>
          </a:lstStyle>
          <a:p>
            <a:r>
              <a:t>	dihybrid</a:t>
            </a:r>
          </a:p>
        </p:txBody>
      </p:sp>
      <p:sp>
        <p:nvSpPr>
          <p:cNvPr id="132" name="TextBox 4"/>
          <p:cNvSpPr txBox="1"/>
          <p:nvPr/>
        </p:nvSpPr>
        <p:spPr>
          <a:xfrm>
            <a:off x="2819400" y="762000"/>
            <a:ext cx="3431789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solidFill>
                  <a:srgbClr val="FF0000"/>
                </a:solidFill>
              </a:defRPr>
            </a:lvl1pPr>
          </a:lstStyle>
          <a:p>
            <a:r>
              <a:t>DAILY DOUBLE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1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 Box 4"/>
          <p:cNvSpPr txBox="1"/>
          <p:nvPr/>
        </p:nvSpPr>
        <p:spPr>
          <a:xfrm>
            <a:off x="107994" y="1454235"/>
            <a:ext cx="9055037" cy="1138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What phenotype (general term) did Mendel’s F1 offspring show?</a:t>
            </a:r>
          </a:p>
        </p:txBody>
      </p:sp>
      <p:pic>
        <p:nvPicPr>
          <p:cNvPr id="135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TextBox 3"/>
          <p:cNvSpPr txBox="1"/>
          <p:nvPr/>
        </p:nvSpPr>
        <p:spPr>
          <a:xfrm>
            <a:off x="2438400" y="3810000"/>
            <a:ext cx="3886200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FFFF00"/>
                </a:solidFill>
              </a:defRPr>
            </a:lvl1pPr>
          </a:lstStyle>
          <a:p>
            <a:r>
              <a:t>all dominant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1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 Box 4"/>
          <p:cNvSpPr txBox="1"/>
          <p:nvPr/>
        </p:nvSpPr>
        <p:spPr>
          <a:xfrm>
            <a:off x="1295400" y="609600"/>
            <a:ext cx="7493011" cy="1672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r>
              <a:t>Before Mendel demonstrated the law of</a:t>
            </a:r>
          </a:p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r>
              <a:t>dominance, how did most think traits</a:t>
            </a:r>
          </a:p>
          <a:p>
            <a:pPr>
              <a:defRPr sz="3600">
                <a:solidFill>
                  <a:schemeClr val="accent3">
                    <a:lumOff val="44000"/>
                  </a:schemeClr>
                </a:solidFill>
              </a:defRPr>
            </a:pPr>
            <a:r>
              <a:t>were inherited?</a:t>
            </a:r>
          </a:p>
        </p:txBody>
      </p:sp>
      <p:pic>
        <p:nvPicPr>
          <p:cNvPr id="139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TextBox 3"/>
          <p:cNvSpPr txBox="1"/>
          <p:nvPr/>
        </p:nvSpPr>
        <p:spPr>
          <a:xfrm>
            <a:off x="2209800" y="3657600"/>
            <a:ext cx="4800600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FFFF00"/>
                </a:solidFill>
              </a:defRPr>
            </a:lvl1pPr>
          </a:lstStyle>
          <a:p>
            <a:r>
              <a:t>“blending”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 Box 4"/>
          <p:cNvSpPr txBox="1"/>
          <p:nvPr/>
        </p:nvSpPr>
        <p:spPr>
          <a:xfrm>
            <a:off x="785812" y="762000"/>
            <a:ext cx="9600997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What is a test cross?</a:t>
            </a:r>
          </a:p>
        </p:txBody>
      </p:sp>
      <p:pic>
        <p:nvPicPr>
          <p:cNvPr id="143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extBox 3"/>
          <p:cNvSpPr txBox="1"/>
          <p:nvPr/>
        </p:nvSpPr>
        <p:spPr>
          <a:xfrm>
            <a:off x="1981200" y="3352800"/>
            <a:ext cx="4876800" cy="2205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FFFF00"/>
                </a:solidFill>
              </a:defRPr>
            </a:lvl1pPr>
          </a:lstStyle>
          <a:p>
            <a:r>
              <a:t>Crossing a recessive with a dominant phenotype (to see if it was heterozygous or homozygous).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1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 Box 4"/>
          <p:cNvSpPr txBox="1"/>
          <p:nvPr/>
        </p:nvSpPr>
        <p:spPr>
          <a:xfrm>
            <a:off x="1447799" y="1726768"/>
            <a:ext cx="7865165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What cross results in 3:1 ratio?</a:t>
            </a:r>
          </a:p>
        </p:txBody>
      </p:sp>
      <p:pic>
        <p:nvPicPr>
          <p:cNvPr id="147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TextBox 3"/>
          <p:cNvSpPr txBox="1"/>
          <p:nvPr/>
        </p:nvSpPr>
        <p:spPr>
          <a:xfrm>
            <a:off x="2514600" y="3733800"/>
            <a:ext cx="4114800" cy="1672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3600">
                <a:solidFill>
                  <a:srgbClr val="FFFF00"/>
                </a:solidFill>
              </a:defRPr>
            </a:pPr>
            <a:r>
              <a:t>monohybrid</a:t>
            </a:r>
          </a:p>
          <a:p>
            <a:pPr>
              <a:defRPr sz="3600">
                <a:solidFill>
                  <a:srgbClr val="FFFF00"/>
                </a:solidFill>
              </a:defRPr>
            </a:pPr>
            <a:r>
              <a:t>(both heterozygous one trait)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1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 Box 4"/>
          <p:cNvSpPr txBox="1"/>
          <p:nvPr/>
        </p:nvSpPr>
        <p:spPr>
          <a:xfrm>
            <a:off x="2209800" y="1752600"/>
            <a:ext cx="6808103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What cross results in a 9:3:3:1 ratio?</a:t>
            </a:r>
          </a:p>
        </p:txBody>
      </p:sp>
      <p:pic>
        <p:nvPicPr>
          <p:cNvPr id="151" name="Picture 5" descr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019800"/>
            <a:ext cx="657225" cy="47625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Text Box 4"/>
          <p:cNvSpPr txBox="1"/>
          <p:nvPr/>
        </p:nvSpPr>
        <p:spPr>
          <a:xfrm>
            <a:off x="1848573" y="3556031"/>
            <a:ext cx="4642989" cy="1143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600">
                <a:solidFill>
                  <a:srgbClr val="FFFF00"/>
                </a:solidFill>
              </a:defRPr>
            </a:pPr>
            <a:r>
              <a:t>dihybrid</a:t>
            </a:r>
            <a:endParaRPr>
              <a:latin typeface="+mn-lt"/>
              <a:ea typeface="+mn-ea"/>
              <a:cs typeface="+mn-cs"/>
              <a:sym typeface="Arial"/>
            </a:endParaRPr>
          </a:p>
          <a:p>
            <a:pPr>
              <a:defRPr sz="3600">
                <a:solidFill>
                  <a:srgbClr val="FFFF00"/>
                </a:solidFill>
              </a:defRPr>
            </a:pPr>
            <a:r>
              <a:rPr sz="2600">
                <a:latin typeface="+mn-lt"/>
                <a:ea typeface="+mn-ea"/>
                <a:cs typeface="+mn-cs"/>
                <a:sym typeface="Arial"/>
              </a:rPr>
              <a:t>(both heterozygous for 2 traits</a:t>
            </a:r>
            <a:r>
              <a:rPr>
                <a:latin typeface="+mn-lt"/>
                <a:ea typeface="+mn-ea"/>
                <a:cs typeface="+mn-cs"/>
                <a:sym typeface="Arial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1" animBg="1" advAuto="0"/>
    </p:bldLst>
  </p:timing>
</p:sld>
</file>

<file path=ppt/theme/theme1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On-screen Show (4:3)</PresentationFormat>
  <Paragraphs>106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KRISTINE AMENTLER</dc:creator>
  <cp:lastModifiedBy>User</cp:lastModifiedBy>
  <cp:revision>1</cp:revision>
  <dcterms:modified xsi:type="dcterms:W3CDTF">2020-02-12T18:20:28Z</dcterms:modified>
</cp:coreProperties>
</file>