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Category 1 - 20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60" descr="Picture 160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0"/>
            <a:ext cx="950913" cy="1143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ext Box 5"/>
          <p:cNvSpPr txBox="1"/>
          <p:nvPr/>
        </p:nvSpPr>
        <p:spPr>
          <a:xfrm>
            <a:off x="1524000" y="0"/>
            <a:ext cx="5943600" cy="764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8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GENETICS Jeopardy</a:t>
            </a:r>
          </a:p>
        </p:txBody>
      </p:sp>
      <p:graphicFrame>
        <p:nvGraphicFramePr>
          <p:cNvPr id="114" name="Group 159"/>
          <p:cNvGraphicFramePr/>
          <p:nvPr/>
        </p:nvGraphicFramePr>
        <p:xfrm>
          <a:off x="457200" y="1143000"/>
          <a:ext cx="8382000" cy="541020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56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600"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rPr>
                        <a:t>Category 1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600"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rPr>
                        <a:t>Category 2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600"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rPr>
                        <a:t>Category 3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600"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rPr>
                        <a:t>Category 4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600" b="1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rPr>
                        <a:t>Category 5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3" action="ppaction://hlinksldjump"/>
                        </a:rPr>
                        <a:t>10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4" action="ppaction://hlinksldjump"/>
                        </a:rPr>
                        <a:t>10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5" action="ppaction://hlinksldjump"/>
                        </a:rPr>
                        <a:t>10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6" action="ppaction://hlinksldjump"/>
                        </a:rPr>
                        <a:t>10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7" action="ppaction://hlinksldjump"/>
                        </a:rPr>
                        <a:t>10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8" action="ppaction://hlinksldjump"/>
                        </a:rPr>
                        <a:t>20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9" action="ppaction://hlinksldjump"/>
                        </a:rPr>
                        <a:t>20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0" action="ppaction://hlinksldjump"/>
                        </a:rPr>
                        <a:t>20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1" action="ppaction://hlinksldjump"/>
                        </a:rPr>
                        <a:t>20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2" action="ppaction://hlinksldjump"/>
                        </a:rPr>
                        <a:t>20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3" action="ppaction://hlinksldjump"/>
                        </a:rPr>
                        <a:t>30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4" action="ppaction://hlinksldjump"/>
                        </a:rPr>
                        <a:t>30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5" action="ppaction://hlinksldjump"/>
                        </a:rPr>
                        <a:t>30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6" action="ppaction://hlinksldjump"/>
                        </a:rPr>
                        <a:t>30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7" action="ppaction://hlinksldjump"/>
                        </a:rPr>
                        <a:t>30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8" action="ppaction://hlinksldjump"/>
                        </a:rPr>
                        <a:t>40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19" action="ppaction://hlinksldjump"/>
                        </a:rPr>
                        <a:t>40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0" action="ppaction://hlinksldjump"/>
                        </a:rPr>
                        <a:t>40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1" action="ppaction://hlinksldjump"/>
                        </a:rPr>
                        <a:t>40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2" action="ppaction://hlinksldjump"/>
                        </a:rPr>
                        <a:t>40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3" action="ppaction://hlinksldjump"/>
                        </a:rPr>
                        <a:t>50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4" action="ppaction://hlinksldjump"/>
                        </a:rPr>
                        <a:t>50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5" action="ppaction://hlinksldjump"/>
                        </a:rPr>
                        <a:t>50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6" action="ppaction://hlinksldjump"/>
                        </a:rPr>
                        <a:t>50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defRPr sz="36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imes New Roman"/>
                        </a:defRPr>
                      </a:pPr>
                      <a:r>
                        <a:rPr u="sng">
                          <a:uFill>
                            <a:solidFill>
                              <a:schemeClr val="accent3">
                                <a:lumOff val="44000"/>
                              </a:schemeClr>
                            </a:solidFill>
                          </a:uFill>
                          <a:hlinkClick r:id="rId27" action="ppaction://hlinksldjump"/>
                        </a:rPr>
                        <a:t>50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5" name="Picture 162" descr="Picture 162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7620000" y="304800"/>
            <a:ext cx="1524000" cy="7461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 Box 4"/>
          <p:cNvSpPr txBox="1"/>
          <p:nvPr/>
        </p:nvSpPr>
        <p:spPr>
          <a:xfrm>
            <a:off x="2209800" y="1752600"/>
            <a:ext cx="5931878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What happened with Mendel’s 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F2?</a:t>
            </a:r>
          </a:p>
        </p:txBody>
      </p:sp>
      <p:pic>
        <p:nvPicPr>
          <p:cNvPr id="155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extBox 3"/>
          <p:cNvSpPr txBox="1"/>
          <p:nvPr/>
        </p:nvSpPr>
        <p:spPr>
          <a:xfrm>
            <a:off x="3093718" y="3886200"/>
            <a:ext cx="3154682" cy="2205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recessive traits reappeared that were masked in the F1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1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 Box 4"/>
          <p:cNvSpPr txBox="1"/>
          <p:nvPr/>
        </p:nvSpPr>
        <p:spPr>
          <a:xfrm>
            <a:off x="1076325" y="1666963"/>
            <a:ext cx="6566109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are Punnett squares used for?</a:t>
            </a:r>
          </a:p>
        </p:txBody>
      </p:sp>
      <p:pic>
        <p:nvPicPr>
          <p:cNvPr id="159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TextBox 3"/>
          <p:cNvSpPr txBox="1"/>
          <p:nvPr/>
        </p:nvSpPr>
        <p:spPr>
          <a:xfrm>
            <a:off x="3276600" y="3395602"/>
            <a:ext cx="3200400" cy="1672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predicting results of genetic crosses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 Box 4"/>
          <p:cNvSpPr txBox="1"/>
          <p:nvPr/>
        </p:nvSpPr>
        <p:spPr>
          <a:xfrm>
            <a:off x="2209799" y="1752600"/>
            <a:ext cx="6961248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what explains why gametes get only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one of the homologous chromosomes</a:t>
            </a:r>
          </a:p>
        </p:txBody>
      </p:sp>
      <p:pic>
        <p:nvPicPr>
          <p:cNvPr id="163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TextBox 3"/>
          <p:cNvSpPr txBox="1"/>
          <p:nvPr/>
        </p:nvSpPr>
        <p:spPr>
          <a:xfrm>
            <a:off x="1524000" y="3505200"/>
            <a:ext cx="63246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law of segregation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1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 Box 4"/>
          <p:cNvSpPr txBox="1"/>
          <p:nvPr/>
        </p:nvSpPr>
        <p:spPr>
          <a:xfrm>
            <a:off x="77491" y="1091071"/>
            <a:ext cx="9156611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explains the randomness of which gametes get the maternal or paternal chromosome?</a:t>
            </a:r>
          </a:p>
        </p:txBody>
      </p:sp>
      <p:pic>
        <p:nvPicPr>
          <p:cNvPr id="167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extBox 3"/>
          <p:cNvSpPr txBox="1"/>
          <p:nvPr/>
        </p:nvSpPr>
        <p:spPr>
          <a:xfrm>
            <a:off x="3124200" y="3429000"/>
            <a:ext cx="2667000" cy="1672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law of independent assortment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 Box 4"/>
          <p:cNvSpPr txBox="1"/>
          <p:nvPr/>
        </p:nvSpPr>
        <p:spPr>
          <a:xfrm>
            <a:off x="304800" y="1752599"/>
            <a:ext cx="8953969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A 1:2:1 ratio results from</a:t>
            </a:r>
          </a:p>
        </p:txBody>
      </p:sp>
      <p:pic>
        <p:nvPicPr>
          <p:cNvPr id="171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extBox 3"/>
          <p:cNvSpPr txBox="1"/>
          <p:nvPr/>
        </p:nvSpPr>
        <p:spPr>
          <a:xfrm>
            <a:off x="3581400" y="3429000"/>
            <a:ext cx="2590800" cy="2739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Incomplete dominance of a monohybrid cross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 Box 4"/>
          <p:cNvSpPr txBox="1"/>
          <p:nvPr/>
        </p:nvSpPr>
        <p:spPr>
          <a:xfrm>
            <a:off x="797512" y="1415629"/>
            <a:ext cx="8014951" cy="2205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A cross of a large and small resulting in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a medium could be what two possibilities?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*This is a true daily double!!!!</a:t>
            </a:r>
          </a:p>
        </p:txBody>
      </p:sp>
      <p:pic>
        <p:nvPicPr>
          <p:cNvPr id="175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TextBox 3"/>
          <p:cNvSpPr txBox="1"/>
          <p:nvPr/>
        </p:nvSpPr>
        <p:spPr>
          <a:xfrm>
            <a:off x="2876550" y="4191000"/>
            <a:ext cx="2590800" cy="2205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incomplete dominance OR polygenic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1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 Box 4"/>
          <p:cNvSpPr txBox="1"/>
          <p:nvPr/>
        </p:nvSpPr>
        <p:spPr>
          <a:xfrm>
            <a:off x="1114425" y="1152434"/>
            <a:ext cx="8065180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What blood types are possible in a cross of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a B person and a O person?</a:t>
            </a:r>
          </a:p>
        </p:txBody>
      </p:sp>
      <p:pic>
        <p:nvPicPr>
          <p:cNvPr id="179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B 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 O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 Box 4"/>
          <p:cNvSpPr txBox="1"/>
          <p:nvPr/>
        </p:nvSpPr>
        <p:spPr>
          <a:xfrm>
            <a:off x="1171575" y="1752599"/>
            <a:ext cx="702945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Which system determines sex in birds?</a:t>
            </a:r>
          </a:p>
        </p:txBody>
      </p:sp>
      <p:pic>
        <p:nvPicPr>
          <p:cNvPr id="183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TextBox 3"/>
          <p:cNvSpPr txBox="1"/>
          <p:nvPr/>
        </p:nvSpPr>
        <p:spPr>
          <a:xfrm>
            <a:off x="2133600" y="3657600"/>
            <a:ext cx="54864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ZW-female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ZZ-male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 Box 4"/>
          <p:cNvSpPr txBox="1"/>
          <p:nvPr/>
        </p:nvSpPr>
        <p:spPr>
          <a:xfrm>
            <a:off x="830040" y="1648645"/>
            <a:ext cx="8115857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Which system determines sex in mammals?</a:t>
            </a:r>
          </a:p>
        </p:txBody>
      </p:sp>
      <p:pic>
        <p:nvPicPr>
          <p:cNvPr id="187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TextBox 3"/>
          <p:cNvSpPr txBox="1"/>
          <p:nvPr/>
        </p:nvSpPr>
        <p:spPr>
          <a:xfrm>
            <a:off x="2590800" y="3810000"/>
            <a:ext cx="29718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XX-female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XY-male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 Box 4"/>
          <p:cNvSpPr txBox="1"/>
          <p:nvPr/>
        </p:nvSpPr>
        <p:spPr>
          <a:xfrm>
            <a:off x="1676400" y="1752600"/>
            <a:ext cx="7091606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Which system determines sex in bees and ants?</a:t>
            </a:r>
          </a:p>
        </p:txBody>
      </p:sp>
      <p:pic>
        <p:nvPicPr>
          <p:cNvPr id="191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extBox 3"/>
          <p:cNvSpPr txBox="1"/>
          <p:nvPr/>
        </p:nvSpPr>
        <p:spPr>
          <a:xfrm>
            <a:off x="2819400" y="4038600"/>
            <a:ext cx="38100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diploid-female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haploid-male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 Box 4"/>
          <p:cNvSpPr txBox="1"/>
          <p:nvPr/>
        </p:nvSpPr>
        <p:spPr>
          <a:xfrm>
            <a:off x="2209800" y="1752600"/>
            <a:ext cx="4441825" cy="1672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Three reasons fruit flies make great genetic organisms</a:t>
            </a:r>
          </a:p>
        </p:txBody>
      </p:sp>
      <p:pic>
        <p:nvPicPr>
          <p:cNvPr id="118" name="Picture 6" descr="Picture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extBox 3"/>
          <p:cNvSpPr txBox="1"/>
          <p:nvPr/>
        </p:nvSpPr>
        <p:spPr>
          <a:xfrm>
            <a:off x="1981200" y="3429000"/>
            <a:ext cx="4724400" cy="2205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60947" indent="-360947">
              <a:buSzPct val="100000"/>
              <a:buChar char="•"/>
              <a:defRPr sz="3600">
                <a:solidFill>
                  <a:srgbClr val="FFFF00"/>
                </a:solidFill>
              </a:defRPr>
            </a:pPr>
            <a:r>
              <a:t>prolific breeders</a:t>
            </a:r>
          </a:p>
          <a:p>
            <a:pPr marL="360947" indent="-360947">
              <a:buSzPct val="100000"/>
              <a:buChar char="•"/>
              <a:defRPr sz="3600">
                <a:solidFill>
                  <a:srgbClr val="FFFF00"/>
                </a:solidFill>
              </a:defRPr>
            </a:pPr>
            <a:r>
              <a:t>fast generation time</a:t>
            </a:r>
          </a:p>
          <a:p>
            <a:pPr marL="360947" indent="-360947">
              <a:buSzPct val="100000"/>
              <a:buChar char="•"/>
              <a:defRPr sz="3600">
                <a:solidFill>
                  <a:srgbClr val="FFFF00"/>
                </a:solidFill>
              </a:defRPr>
            </a:pPr>
            <a:r>
              <a:t>four pairs of chromosomes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1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 Box 4"/>
          <p:cNvSpPr txBox="1"/>
          <p:nvPr/>
        </p:nvSpPr>
        <p:spPr>
          <a:xfrm>
            <a:off x="555978" y="1487988"/>
            <a:ext cx="8636681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Which system determines sex in grasshoppers and some other insects?</a:t>
            </a:r>
          </a:p>
        </p:txBody>
      </p:sp>
      <p:pic>
        <p:nvPicPr>
          <p:cNvPr id="195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extBox 4"/>
          <p:cNvSpPr txBox="1"/>
          <p:nvPr/>
        </p:nvSpPr>
        <p:spPr>
          <a:xfrm>
            <a:off x="2133600" y="4040885"/>
            <a:ext cx="4572000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XX-female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XO-male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1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extBox 3"/>
          <p:cNvSpPr txBox="1"/>
          <p:nvPr/>
        </p:nvSpPr>
        <p:spPr>
          <a:xfrm>
            <a:off x="2438400" y="4419600"/>
            <a:ext cx="60198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multiple alleles and codominance</a:t>
            </a:r>
          </a:p>
        </p:txBody>
      </p:sp>
      <p:sp>
        <p:nvSpPr>
          <p:cNvPr id="200" name="TextBox 4"/>
          <p:cNvSpPr txBox="1"/>
          <p:nvPr/>
        </p:nvSpPr>
        <p:spPr>
          <a:xfrm>
            <a:off x="2590800" y="1371600"/>
            <a:ext cx="4800600" cy="1672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ABO blood groups represents what TWO types of inheritance?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2" animBg="1" advAuto="0"/>
      <p:bldP spid="200" grpId="1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 Box 4"/>
          <p:cNvSpPr txBox="1"/>
          <p:nvPr/>
        </p:nvSpPr>
        <p:spPr>
          <a:xfrm>
            <a:off x="1219199" y="1752600"/>
            <a:ext cx="771049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Skin pigmentation is an example of what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type of inheritance?</a:t>
            </a:r>
          </a:p>
        </p:txBody>
      </p:sp>
      <p:pic>
        <p:nvPicPr>
          <p:cNvPr id="203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extBox 3"/>
          <p:cNvSpPr txBox="1"/>
          <p:nvPr/>
        </p:nvSpPr>
        <p:spPr>
          <a:xfrm>
            <a:off x="3657600" y="4038600"/>
            <a:ext cx="29718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Polygenic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1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 Box 4"/>
          <p:cNvSpPr txBox="1"/>
          <p:nvPr/>
        </p:nvSpPr>
        <p:spPr>
          <a:xfrm>
            <a:off x="1147702" y="1183804"/>
            <a:ext cx="7823856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In a pedigree, if both parents do not show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trait but offspring do, this indicates….</a:t>
            </a:r>
          </a:p>
        </p:txBody>
      </p:sp>
      <p:pic>
        <p:nvPicPr>
          <p:cNvPr id="207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TextBox 3"/>
          <p:cNvSpPr txBox="1"/>
          <p:nvPr/>
        </p:nvSpPr>
        <p:spPr>
          <a:xfrm>
            <a:off x="2971800" y="3124200"/>
            <a:ext cx="35052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recessive allele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1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 Box 4"/>
          <p:cNvSpPr txBox="1"/>
          <p:nvPr/>
        </p:nvSpPr>
        <p:spPr>
          <a:xfrm>
            <a:off x="1447800" y="1676400"/>
            <a:ext cx="7684106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In a pedigree, if males show it more, this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indicates….</a:t>
            </a:r>
          </a:p>
        </p:txBody>
      </p:sp>
      <p:pic>
        <p:nvPicPr>
          <p:cNvPr id="211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TextBox 3"/>
          <p:cNvSpPr txBox="1"/>
          <p:nvPr/>
        </p:nvSpPr>
        <p:spPr>
          <a:xfrm>
            <a:off x="3429000" y="3581400"/>
            <a:ext cx="38100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sex-linked recessive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1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TextBox 3"/>
          <p:cNvSpPr txBox="1"/>
          <p:nvPr/>
        </p:nvSpPr>
        <p:spPr>
          <a:xfrm>
            <a:off x="2438400" y="1447800"/>
            <a:ext cx="4846657" cy="2205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amniocentesis and CVS are both used to create an image of the baby’s chromosomes called a ….</a:t>
            </a:r>
          </a:p>
        </p:txBody>
      </p:sp>
      <p:sp>
        <p:nvSpPr>
          <p:cNvPr id="216" name="TextBox 4"/>
          <p:cNvSpPr txBox="1"/>
          <p:nvPr/>
        </p:nvSpPr>
        <p:spPr>
          <a:xfrm>
            <a:off x="2286000" y="3505200"/>
            <a:ext cx="51816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karyotype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1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 Box 4"/>
          <p:cNvSpPr txBox="1"/>
          <p:nvPr/>
        </p:nvSpPr>
        <p:spPr>
          <a:xfrm>
            <a:off x="2209800" y="1752600"/>
            <a:ext cx="6998529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Caused by a dominant gene and does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not appear until around 35 years old</a:t>
            </a:r>
          </a:p>
        </p:txBody>
      </p:sp>
      <p:pic>
        <p:nvPicPr>
          <p:cNvPr id="219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TextBox 3"/>
          <p:cNvSpPr txBox="1"/>
          <p:nvPr/>
        </p:nvSpPr>
        <p:spPr>
          <a:xfrm>
            <a:off x="2362200" y="4114800"/>
            <a:ext cx="50292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Huntington’s Disease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Box 4"/>
          <p:cNvSpPr txBox="1"/>
          <p:nvPr/>
        </p:nvSpPr>
        <p:spPr>
          <a:xfrm>
            <a:off x="129730" y="1299495"/>
            <a:ext cx="9067091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Generation after generation of self-pollinating is an example of</a:t>
            </a:r>
          </a:p>
        </p:txBody>
      </p:sp>
      <p:pic>
        <p:nvPicPr>
          <p:cNvPr id="124" name="Picture 5" descr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extBox 3"/>
          <p:cNvSpPr txBox="1"/>
          <p:nvPr/>
        </p:nvSpPr>
        <p:spPr>
          <a:xfrm>
            <a:off x="1905000" y="3429000"/>
            <a:ext cx="45720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	true-breeding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(pure breds)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4"/>
          <p:cNvSpPr txBox="1"/>
          <p:nvPr/>
        </p:nvSpPr>
        <p:spPr>
          <a:xfrm>
            <a:off x="609600" y="1752600"/>
            <a:ext cx="7848600" cy="1138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Cross involving organisms heterozygous for two characters (traits)</a:t>
            </a:r>
          </a:p>
        </p:txBody>
      </p:sp>
      <p:pic>
        <p:nvPicPr>
          <p:cNvPr id="130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TextBox 3"/>
          <p:cNvSpPr txBox="1"/>
          <p:nvPr/>
        </p:nvSpPr>
        <p:spPr>
          <a:xfrm>
            <a:off x="1805353" y="4109299"/>
            <a:ext cx="6096001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	dihybrid</a:t>
            </a:r>
          </a:p>
        </p:txBody>
      </p:sp>
      <p:sp>
        <p:nvSpPr>
          <p:cNvPr id="132" name="TextBox 4"/>
          <p:cNvSpPr txBox="1"/>
          <p:nvPr/>
        </p:nvSpPr>
        <p:spPr>
          <a:xfrm>
            <a:off x="2819400" y="762000"/>
            <a:ext cx="3431789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rgbClr val="FF0000"/>
                </a:solidFill>
              </a:defRPr>
            </a:lvl1pPr>
          </a:lstStyle>
          <a:p>
            <a:r>
              <a:t>DAILY DOUBLE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 txBox="1"/>
          <p:nvPr/>
        </p:nvSpPr>
        <p:spPr>
          <a:xfrm>
            <a:off x="107994" y="1454235"/>
            <a:ext cx="9055037" cy="1138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phenotype (general term) did Mendel’s F1 offspring show?</a:t>
            </a:r>
          </a:p>
        </p:txBody>
      </p:sp>
      <p:pic>
        <p:nvPicPr>
          <p:cNvPr id="135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extBox 3"/>
          <p:cNvSpPr txBox="1"/>
          <p:nvPr/>
        </p:nvSpPr>
        <p:spPr>
          <a:xfrm>
            <a:off x="2438400" y="3810000"/>
            <a:ext cx="38862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FFFF00"/>
                </a:solidFill>
              </a:defRPr>
            </a:lvl1pPr>
          </a:lstStyle>
          <a:p>
            <a:r>
              <a:t>all dominant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 Box 4"/>
          <p:cNvSpPr txBox="1"/>
          <p:nvPr/>
        </p:nvSpPr>
        <p:spPr>
          <a:xfrm>
            <a:off x="1295400" y="609600"/>
            <a:ext cx="7493011" cy="1672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Before Mendel demonstrated the law of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dominance, how did most think traits</a:t>
            </a:r>
          </a:p>
          <a:p>
            <a:pPr>
              <a:defRPr sz="3600">
                <a:solidFill>
                  <a:schemeClr val="accent3">
                    <a:lumOff val="44000"/>
                  </a:schemeClr>
                </a:solidFill>
              </a:defRPr>
            </a:pPr>
            <a:r>
              <a:t>were inherited?</a:t>
            </a:r>
          </a:p>
        </p:txBody>
      </p:sp>
      <p:pic>
        <p:nvPicPr>
          <p:cNvPr id="139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TextBox 3"/>
          <p:cNvSpPr txBox="1"/>
          <p:nvPr/>
        </p:nvSpPr>
        <p:spPr>
          <a:xfrm>
            <a:off x="2209800" y="3657600"/>
            <a:ext cx="4800600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00"/>
                </a:solidFill>
              </a:defRPr>
            </a:lvl1pPr>
          </a:lstStyle>
          <a:p>
            <a:r>
              <a:t>“blending”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 Box 4"/>
          <p:cNvSpPr txBox="1"/>
          <p:nvPr/>
        </p:nvSpPr>
        <p:spPr>
          <a:xfrm>
            <a:off x="785812" y="762000"/>
            <a:ext cx="9600997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is a test cross?</a:t>
            </a:r>
          </a:p>
        </p:txBody>
      </p:sp>
      <p:pic>
        <p:nvPicPr>
          <p:cNvPr id="143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extBox 3"/>
          <p:cNvSpPr txBox="1"/>
          <p:nvPr/>
        </p:nvSpPr>
        <p:spPr>
          <a:xfrm>
            <a:off x="1981200" y="3352800"/>
            <a:ext cx="4876800" cy="2205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FFFF00"/>
                </a:solidFill>
              </a:defRPr>
            </a:lvl1pPr>
          </a:lstStyle>
          <a:p>
            <a:r>
              <a:t>Crossing a recessive with a dominant phenotype (to see if it was heterozygous or homozygous).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 Box 4"/>
          <p:cNvSpPr txBox="1"/>
          <p:nvPr/>
        </p:nvSpPr>
        <p:spPr>
          <a:xfrm>
            <a:off x="1447799" y="1726768"/>
            <a:ext cx="7865165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cross results in 3:1 ratio?</a:t>
            </a:r>
          </a:p>
        </p:txBody>
      </p:sp>
      <p:pic>
        <p:nvPicPr>
          <p:cNvPr id="147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extBox 3"/>
          <p:cNvSpPr txBox="1"/>
          <p:nvPr/>
        </p:nvSpPr>
        <p:spPr>
          <a:xfrm>
            <a:off x="2514600" y="3733800"/>
            <a:ext cx="4114800" cy="1672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monohybrid</a:t>
            </a:r>
          </a:p>
          <a:p>
            <a:pPr>
              <a:defRPr sz="3600">
                <a:solidFill>
                  <a:srgbClr val="FFFF00"/>
                </a:solidFill>
              </a:defRPr>
            </a:pPr>
            <a:r>
              <a:t>(both heterozygous one trait)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 Box 4"/>
          <p:cNvSpPr txBox="1"/>
          <p:nvPr/>
        </p:nvSpPr>
        <p:spPr>
          <a:xfrm>
            <a:off x="2209800" y="1752600"/>
            <a:ext cx="6808103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What cross results in a 9:3:3:1 ratio?</a:t>
            </a:r>
          </a:p>
        </p:txBody>
      </p:sp>
      <p:pic>
        <p:nvPicPr>
          <p:cNvPr id="151" name="Picture 5" descr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6019800"/>
            <a:ext cx="657225" cy="47625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Text Box 4"/>
          <p:cNvSpPr txBox="1"/>
          <p:nvPr/>
        </p:nvSpPr>
        <p:spPr>
          <a:xfrm>
            <a:off x="1848573" y="3556031"/>
            <a:ext cx="4642989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600">
                <a:solidFill>
                  <a:srgbClr val="FFFF00"/>
                </a:solidFill>
              </a:defRPr>
            </a:pPr>
            <a:r>
              <a:t>dihybrid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3600">
                <a:solidFill>
                  <a:srgbClr val="FFFF00"/>
                </a:solidFill>
              </a:defRPr>
            </a:pPr>
            <a:r>
              <a:rPr sz="2600">
                <a:latin typeface="+mn-lt"/>
                <a:ea typeface="+mn-ea"/>
                <a:cs typeface="+mn-cs"/>
                <a:sym typeface="Arial"/>
              </a:rPr>
              <a:t>(both heterozygous for 2 traits</a:t>
            </a:r>
            <a:r>
              <a:rPr>
                <a:latin typeface="+mn-lt"/>
                <a:ea typeface="+mn-ea"/>
                <a:cs typeface="+mn-cs"/>
                <a:sym typeface="Arial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1" animBg="1" advAuto="0"/>
    </p:bldLst>
  </p:timing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On-screen Show (4:3)</PresentationFormat>
  <Paragraphs>106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AMENTLER</dc:creator>
  <cp:lastModifiedBy>User</cp:lastModifiedBy>
  <cp:revision>1</cp:revision>
  <dcterms:modified xsi:type="dcterms:W3CDTF">2020-02-12T18:20:28Z</dcterms:modified>
</cp:coreProperties>
</file>